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Urbanis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ídio Oliveira" userId="2e6e6f6d-fff9-46ef-9091-884c6980c73a" providerId="ADAL" clId="{FBA8DEFD-EBC3-490D-8111-605AF93F32A3}"/>
    <pc:docChg chg="custSel addSld modSld">
      <pc:chgData name="Ilídio Oliveira" userId="2e6e6f6d-fff9-46ef-9091-884c6980c73a" providerId="ADAL" clId="{FBA8DEFD-EBC3-490D-8111-605AF93F32A3}" dt="2025-11-19T12:19:34.212" v="151" actId="207"/>
      <pc:docMkLst>
        <pc:docMk/>
      </pc:docMkLst>
      <pc:sldChg chg="modSp mod">
        <pc:chgData name="Ilídio Oliveira" userId="2e6e6f6d-fff9-46ef-9091-884c6980c73a" providerId="ADAL" clId="{FBA8DEFD-EBC3-490D-8111-605AF93F32A3}" dt="2025-11-19T12:12:30.417" v="62" actId="20577"/>
        <pc:sldMkLst>
          <pc:docMk/>
          <pc:sldMk cId="0" sldId="256"/>
        </pc:sldMkLst>
        <pc:spChg chg="mod">
          <ac:chgData name="Ilídio Oliveira" userId="2e6e6f6d-fff9-46ef-9091-884c6980c73a" providerId="ADAL" clId="{FBA8DEFD-EBC3-490D-8111-605AF93F32A3}" dt="2025-11-19T12:12:30.417" v="62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 mod">
        <pc:chgData name="Ilídio Oliveira" userId="2e6e6f6d-fff9-46ef-9091-884c6980c73a" providerId="ADAL" clId="{FBA8DEFD-EBC3-490D-8111-605AF93F32A3}" dt="2025-11-19T12:18:36.931" v="150" actId="113"/>
        <pc:sldMkLst>
          <pc:docMk/>
          <pc:sldMk cId="0" sldId="261"/>
        </pc:sldMkLst>
        <pc:spChg chg="mod">
          <ac:chgData name="Ilídio Oliveira" userId="2e6e6f6d-fff9-46ef-9091-884c6980c73a" providerId="ADAL" clId="{FBA8DEFD-EBC3-490D-8111-605AF93F32A3}" dt="2025-11-19T12:17:55.241" v="78" actId="6549"/>
          <ac:spMkLst>
            <pc:docMk/>
            <pc:sldMk cId="0" sldId="261"/>
            <ac:spMk id="143" creationId="{00000000-0000-0000-0000-000000000000}"/>
          </ac:spMkLst>
        </pc:spChg>
        <pc:spChg chg="mod">
          <ac:chgData name="Ilídio Oliveira" userId="2e6e6f6d-fff9-46ef-9091-884c6980c73a" providerId="ADAL" clId="{FBA8DEFD-EBC3-490D-8111-605AF93F32A3}" dt="2025-11-19T12:18:36.931" v="150" actId="113"/>
          <ac:spMkLst>
            <pc:docMk/>
            <pc:sldMk cId="0" sldId="261"/>
            <ac:spMk id="149" creationId="{00000000-0000-0000-0000-000000000000}"/>
          </ac:spMkLst>
        </pc:spChg>
      </pc:sldChg>
      <pc:sldChg chg="modSp mod">
        <pc:chgData name="Ilídio Oliveira" userId="2e6e6f6d-fff9-46ef-9091-884c6980c73a" providerId="ADAL" clId="{FBA8DEFD-EBC3-490D-8111-605AF93F32A3}" dt="2025-11-19T12:19:34.212" v="151" actId="207"/>
        <pc:sldMkLst>
          <pc:docMk/>
          <pc:sldMk cId="0" sldId="264"/>
        </pc:sldMkLst>
        <pc:spChg chg="mod">
          <ac:chgData name="Ilídio Oliveira" userId="2e6e6f6d-fff9-46ef-9091-884c6980c73a" providerId="ADAL" clId="{FBA8DEFD-EBC3-490D-8111-605AF93F32A3}" dt="2025-11-19T12:19:34.212" v="151" actId="207"/>
          <ac:spMkLst>
            <pc:docMk/>
            <pc:sldMk cId="0" sldId="264"/>
            <ac:spMk id="199" creationId="{00000000-0000-0000-0000-000000000000}"/>
          </ac:spMkLst>
        </pc:spChg>
      </pc:sldChg>
      <pc:sldChg chg="addSp delSp modSp new mod modClrScheme chgLayout">
        <pc:chgData name="Ilídio Oliveira" userId="2e6e6f6d-fff9-46ef-9091-884c6980c73a" providerId="ADAL" clId="{FBA8DEFD-EBC3-490D-8111-605AF93F32A3}" dt="2025-11-19T12:16:53.825" v="68" actId="9405"/>
        <pc:sldMkLst>
          <pc:docMk/>
          <pc:sldMk cId="4155982090" sldId="266"/>
        </pc:sldMkLst>
        <pc:spChg chg="del">
          <ac:chgData name="Ilídio Oliveira" userId="2e6e6f6d-fff9-46ef-9091-884c6980c73a" providerId="ADAL" clId="{FBA8DEFD-EBC3-490D-8111-605AF93F32A3}" dt="2025-11-19T12:12:43.521" v="64" actId="700"/>
          <ac:spMkLst>
            <pc:docMk/>
            <pc:sldMk cId="4155982090" sldId="266"/>
            <ac:spMk id="2" creationId="{F43C3CF7-37CD-E3CF-7E29-F388AA22D395}"/>
          </ac:spMkLst>
        </pc:spChg>
        <pc:spChg chg="del">
          <ac:chgData name="Ilídio Oliveira" userId="2e6e6f6d-fff9-46ef-9091-884c6980c73a" providerId="ADAL" clId="{FBA8DEFD-EBC3-490D-8111-605AF93F32A3}" dt="2025-11-19T12:12:43.521" v="64" actId="700"/>
          <ac:spMkLst>
            <pc:docMk/>
            <pc:sldMk cId="4155982090" sldId="266"/>
            <ac:spMk id="3" creationId="{1B890D54-1187-5A4F-8846-742FF1D590C5}"/>
          </ac:spMkLst>
        </pc:spChg>
        <pc:picChg chg="add mod">
          <ac:chgData name="Ilídio Oliveira" userId="2e6e6f6d-fff9-46ef-9091-884c6980c73a" providerId="ADAL" clId="{FBA8DEFD-EBC3-490D-8111-605AF93F32A3}" dt="2025-11-19T12:16:41.573" v="67" actId="1076"/>
          <ac:picMkLst>
            <pc:docMk/>
            <pc:sldMk cId="4155982090" sldId="266"/>
            <ac:picMk id="5" creationId="{73EAA38F-2B4E-29AE-840D-5065FA373DC8}"/>
          </ac:picMkLst>
        </pc:picChg>
        <pc:inkChg chg="add">
          <ac:chgData name="Ilídio Oliveira" userId="2e6e6f6d-fff9-46ef-9091-884c6980c73a" providerId="ADAL" clId="{FBA8DEFD-EBC3-490D-8111-605AF93F32A3}" dt="2025-11-19T12:16:53.825" v="68" actId="9405"/>
          <ac:inkMkLst>
            <pc:docMk/>
            <pc:sldMk cId="4155982090" sldId="266"/>
            <ac:inkMk id="6" creationId="{2D3CC67B-A882-159D-B9DE-220A1B1AB5F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2:16:53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1571 176 24575,'-24'0'0,"-28"-2"0,1 3 0,-1 3 0,1 1 0,-73 18 0,4 0 0,24-6 0,27-2 0,16-4 0,-81 29 0,92-24 0,-138 58 0,155-62 0,0 1 0,1 1 0,0 1 0,1 1 0,0 1 0,-31 32 0,8-2 0,3 1 0,1 2 0,-42 68 0,69-95 0,1 0 0,1 1 0,2 1 0,0 0 0,1 0 0,2 1 0,1 0 0,1 1 0,1-1 0,1 1 0,-1 43 0,5-53 0,0 0 0,1 0 0,1 0 0,0 0 0,1 0 0,1-1 0,1 1 0,0-1 0,1 0 0,1 0 0,0-1 0,1 0 0,1 0 0,0-1 0,1 0 0,0-1 0,2 0 0,24 23 0,16 11 0,-24-21 0,0-1 0,2-1 0,65 39 0,271 146 0,-327-192 0,1-2 0,1-1 0,0-2 0,52 8 0,31 9 0,-55-11 0,1-2 0,123 11 0,-117-24 0,-30-1 0,89 14 0,-65-4 0,-1-3 0,73 1 0,143-12 0,-99-1 0,2266 3 0,-2357-5 0,159-28 0,-91 8 0,-108 18 0,0-3 0,-1-2 0,0-2 0,-1-3 0,84-38 0,-101 38 0,3-2 0,0-2 0,50-35 0,-79 49 0,0-1 0,0 0 0,-1-1 0,-1 0 0,1 0 0,-1-1 0,-1 0 0,0-1 0,0 1 0,-1-1 0,-1-1 0,0 1 0,4-14 0,6-30 0,-3-1 0,7-83 0,-17 121 0,0-18 0,-1-43 0,-1 70 0,-1-1 0,0 0 0,-1 0 0,0 1 0,-1-1 0,0 1 0,0 0 0,-1 0 0,-6-12 0,-12-10 0,-1 1 0,-1 0 0,-1 2 0,-2 1 0,-1 1 0,-34-24 0,-198-123 0,178 123 0,-34-14 0,-3 5 0,-204-70 0,133 56 0,144 57 0,-59-13 0,65 20 0,1-2 0,-55-23 0,-99-40 0,76 32 0,82 31 0,-1 2 0,0 1 0,-51-5 0,24 5 0,-18-5 0,-495-62 0,227 69 0,11 1 0,-571-8 0,760 21 0,-225 42 0,307-38-1365,48-6-5461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90fc02a9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90fc02a9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05276" y="2158454"/>
            <a:ext cx="11581447" cy="150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Acceptance Test Driven Development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3262312" y="3952726"/>
            <a:ext cx="566737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Quality-First Workflow with </a:t>
            </a:r>
            <a:r>
              <a:rPr lang="en-US" sz="1800" b="0" i="0" u="none" strike="noStrike" cap="none" dirty="0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JIRA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Urbanist"/>
                <a:ea typeface="Urbanist"/>
                <a:cs typeface="Urbanist"/>
                <a:sym typeface="Urbanist"/>
              </a:rPr>
              <a:t> &amp; </a:t>
            </a:r>
            <a:r>
              <a:rPr lang="en-US" sz="1800" b="0" i="0" u="none" strike="noStrike" cap="none" dirty="0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X-ray </a:t>
            </a:r>
          </a:p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(parts generated by Gemini)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771525" y="1497359"/>
            <a:ext cx="4790598" cy="100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Step 4: Demo &amp; Report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771525" y="2884140"/>
            <a:ext cx="45624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How do we prove we are done? We check the X-ray reports.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771525" y="3674715"/>
            <a:ext cx="45624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The </a:t>
            </a: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Requirement Coverage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report in JIRA visualizes the status of your User Story based on the latest Test Execution.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771525" y="4770090"/>
            <a:ext cx="45624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86EFAC"/>
                </a:solidFill>
                <a:latin typeface="Urbanist"/>
                <a:ea typeface="Urbanist"/>
                <a:cs typeface="Urbanist"/>
                <a:sym typeface="Urbanist"/>
              </a:rPr>
              <a:t>OK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= All linked tests passed.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Urbanist"/>
                <a:ea typeface="Urbanist"/>
                <a:cs typeface="Urbanist"/>
                <a:sym typeface="Urbanist"/>
              </a:rPr>
              <a:t>NOK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= At least one test failed.</a:t>
            </a:r>
            <a:endParaRPr dirty="0"/>
          </a:p>
        </p:txBody>
      </p:sp>
      <p:pic>
        <p:nvPicPr>
          <p:cNvPr id="200" name="Google Shape;200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9525"/>
            <a:ext cx="6086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464915"/>
            <a:ext cx="5324475" cy="481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464915"/>
            <a:ext cx="5324475" cy="481205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1009650" y="1855440"/>
            <a:ext cx="4730591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05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AE6FD"/>
                </a:solidFill>
                <a:latin typeface="Urbanist"/>
                <a:ea typeface="Urbanist"/>
                <a:cs typeface="Urbanist"/>
                <a:sym typeface="Urbanist"/>
              </a:rPr>
              <a:t>What Goes Wrong</a:t>
            </a:r>
            <a:endParaRPr/>
          </a:p>
        </p:txBody>
      </p:sp>
      <p:sp>
        <p:nvSpPr>
          <p:cNvPr id="209" name="Google Shape;209;p22"/>
          <p:cNvSpPr txBox="1"/>
          <p:nvPr/>
        </p:nvSpPr>
        <p:spPr>
          <a:xfrm>
            <a:off x="6715125" y="1855440"/>
            <a:ext cx="4730591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005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AE6FD"/>
                </a:solidFill>
                <a:latin typeface="Urbanist"/>
                <a:ea typeface="Urbanist"/>
                <a:cs typeface="Urbanist"/>
                <a:sym typeface="Urbanist"/>
              </a:rPr>
              <a:t>Best Practices</a:t>
            </a:r>
            <a:endParaRPr/>
          </a:p>
        </p:txBody>
      </p:sp>
      <p:pic>
        <p:nvPicPr>
          <p:cNvPr id="210" name="Google Shape;210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9650" y="185544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1390650" y="2523976"/>
            <a:ext cx="4124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Writing tests in isolation (Silos).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1390650" y="3019276"/>
            <a:ext cx="4124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Using UI-focused steps instead of business logic.</a:t>
            </a:r>
            <a:endParaRPr/>
          </a:p>
        </p:txBody>
      </p:sp>
      <p:sp>
        <p:nvSpPr>
          <p:cNvPr id="213" name="Google Shape;213;p22"/>
          <p:cNvSpPr txBox="1"/>
          <p:nvPr/>
        </p:nvSpPr>
        <p:spPr>
          <a:xfrm>
            <a:off x="1390650" y="3514576"/>
            <a:ext cx="4124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Ignoring "Red" builds in the CI pipeline.</a:t>
            </a:r>
            <a:endParaRPr/>
          </a:p>
        </p:txBody>
      </p:sp>
      <p:pic>
        <p:nvPicPr>
          <p:cNvPr id="214" name="Google Shape;214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15125" y="185544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7096125" y="2523976"/>
            <a:ext cx="4124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Involve QA at the very start.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7096125" y="3019276"/>
            <a:ext cx="41243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Keep scenarios concise and readable.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7096125" y="3514576"/>
            <a:ext cx="41243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Treat test code with the same care as production code.</a:t>
            </a:r>
            <a:endParaRPr/>
          </a:p>
        </p:txBody>
      </p:sp>
      <p:pic>
        <p:nvPicPr>
          <p:cNvPr id="218" name="Google Shape;218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9650" y="2581126"/>
            <a:ext cx="1428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9650" y="3076426"/>
            <a:ext cx="1428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9650" y="3571726"/>
            <a:ext cx="1428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15125" y="2581126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15125" y="3076426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15125" y="3571726"/>
            <a:ext cx="17145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/>
        </p:nvSpPr>
        <p:spPr>
          <a:xfrm>
            <a:off x="581025" y="581025"/>
            <a:ext cx="11581447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Common Pitfalls to Avoid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AA38F-2B4E-29AE-840D-5065FA37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49" y="1009650"/>
            <a:ext cx="6381750" cy="4838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D3CC67B-A882-159D-B9DE-220A1B1AB5F2}"/>
                  </a:ext>
                </a:extLst>
              </p14:cNvPr>
              <p14:cNvContentPartPr/>
              <p14:nvPr/>
            </p14:nvContentPartPr>
            <p14:xfrm>
              <a:off x="2400167" y="2027739"/>
              <a:ext cx="2228760" cy="749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D3CC67B-A882-159D-B9DE-220A1B1AB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1527" y="2018739"/>
                <a:ext cx="2246400" cy="7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98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464915"/>
            <a:ext cx="5324475" cy="4812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1464915"/>
            <a:ext cx="5324475" cy="481205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971550" y="1855440"/>
            <a:ext cx="4770596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AE6FD"/>
                </a:solidFill>
                <a:latin typeface="Urbanist"/>
                <a:ea typeface="Urbanist"/>
                <a:cs typeface="Urbanist"/>
                <a:sym typeface="Urbanist"/>
              </a:rPr>
              <a:t>Collaborative Approach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71550" y="2333476"/>
            <a:ext cx="454342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ATDD moves testing to the </a:t>
            </a: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beginning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of the development cycle. It brings Developers, Testers, and Product Owners together to define "Done" before a single line of code is written.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677025" y="1855440"/>
            <a:ext cx="4770596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385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AE6FD"/>
                </a:solidFill>
                <a:latin typeface="Urbanist"/>
                <a:ea typeface="Urbanist"/>
                <a:cs typeface="Urbanist"/>
                <a:sym typeface="Urbanist"/>
              </a:rPr>
              <a:t>Specification by Example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677025" y="2333476"/>
            <a:ext cx="454342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Instead of vague requirements, we use concrete examples (Scenarios) to describe behavior. These examples become our </a:t>
            </a: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Living Documentation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and our automated test suite.</a:t>
            </a:r>
            <a:endParaRPr/>
          </a:p>
        </p:txBody>
      </p:sp>
      <p:pic>
        <p:nvPicPr>
          <p:cNvPr id="98" name="Google Shape;98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550" y="1855440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7025" y="1855440"/>
            <a:ext cx="2286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581025" y="581025"/>
            <a:ext cx="1158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What is Acceptance Test-Driven Development?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25" y="1157100"/>
            <a:ext cx="6054200" cy="43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285875"/>
            <a:ext cx="4286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125" y="1323975"/>
            <a:ext cx="421005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5438775" y="2091630"/>
            <a:ext cx="6480810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The 4 D's of ATDD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5819775" y="2785020"/>
            <a:ext cx="579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Discuss: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Talk about what we are building (User Stories).</a:t>
            </a:r>
            <a:endParaRPr/>
          </a:p>
        </p:txBody>
      </p:sp>
      <p:sp>
        <p:nvSpPr>
          <p:cNvPr id="115" name="Google Shape;115;p16"/>
          <p:cNvSpPr txBox="1"/>
          <p:nvPr/>
        </p:nvSpPr>
        <p:spPr>
          <a:xfrm>
            <a:off x="5819775" y="3280320"/>
            <a:ext cx="579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Distill: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Convert discussions into testable specs (Gherkin).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5819775" y="3775620"/>
            <a:ext cx="579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Develop: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Write code to make the tests pass (TDD).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5819775" y="4270920"/>
            <a:ext cx="5791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Demo: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Show the working feature to stakeholders.</a:t>
            </a:r>
            <a:endParaRPr/>
          </a:p>
        </p:txBody>
      </p:sp>
      <p:pic>
        <p:nvPicPr>
          <p:cNvPr id="118" name="Google Shape;118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8775" y="2842170"/>
            <a:ext cx="2381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8775" y="3337470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38775" y="3832770"/>
            <a:ext cx="2381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38775" y="4328070"/>
            <a:ext cx="219075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65870"/>
            <a:ext cx="522922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581025" y="2493615"/>
            <a:ext cx="5490686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AE6FD"/>
                </a:solidFill>
                <a:latin typeface="Urbanist"/>
                <a:ea typeface="Urbanist"/>
                <a:cs typeface="Urbanist"/>
                <a:sym typeface="Urbanist"/>
              </a:rPr>
              <a:t>The "Three Amigos"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581025" y="2971651"/>
            <a:ext cx="5229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This phase involves a meeting between the core roles to align on the User Story.</a:t>
            </a:r>
            <a:endParaRPr/>
          </a:p>
        </p:txBody>
      </p:sp>
      <p:pic>
        <p:nvPicPr>
          <p:cNvPr id="130" name="Google Shape;13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75" y="1975395"/>
            <a:ext cx="521017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962025" y="3762226"/>
            <a:ext cx="4848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Product Owner: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Defines the "What" and "Why".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962025" y="4257526"/>
            <a:ext cx="4848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Developer: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Discusses technical feasibility.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962025" y="4752826"/>
            <a:ext cx="4848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Tester: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Probes edge cases and "What ifs".</a:t>
            </a:r>
            <a:endParaRPr/>
          </a:p>
        </p:txBody>
      </p:sp>
      <p:pic>
        <p:nvPicPr>
          <p:cNvPr id="134" name="Google Shape;134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3819376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" y="4314676"/>
            <a:ext cx="2190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25" y="4809976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581025" y="1081980"/>
            <a:ext cx="11581447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Step 1: Discuss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771525" y="1305817"/>
            <a:ext cx="4790598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Step 2: Distill feature</a:t>
            </a:r>
            <a:endParaRPr dirty="0"/>
          </a:p>
        </p:txBody>
      </p:sp>
      <p:sp>
        <p:nvSpPr>
          <p:cNvPr id="144" name="Google Shape;144;p18"/>
          <p:cNvSpPr txBox="1"/>
          <p:nvPr/>
        </p:nvSpPr>
        <p:spPr>
          <a:xfrm>
            <a:off x="771525" y="2189708"/>
            <a:ext cx="45624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In JIRA, we translate our examples into an executable format.</a:t>
            </a:r>
            <a:endParaRPr/>
          </a:p>
        </p:txBody>
      </p:sp>
      <p:pic>
        <p:nvPicPr>
          <p:cNvPr id="145" name="Google Shape;14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9525"/>
            <a:ext cx="6086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1152525" y="2980283"/>
            <a:ext cx="41814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Create a JIRA Issue of type 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"Test"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147" name="Google Shape;147;p18"/>
          <p:cNvSpPr txBox="1"/>
          <p:nvPr/>
        </p:nvSpPr>
        <p:spPr>
          <a:xfrm>
            <a:off x="1152525" y="3475583"/>
            <a:ext cx="41814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Set Test Type to </a:t>
            </a: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"Cucumber"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1152525" y="3970883"/>
            <a:ext cx="41814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Link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this Test to the User Story using the "Tests" link type.</a:t>
            </a:r>
            <a:endParaRPr dirty="0"/>
          </a:p>
        </p:txBody>
      </p:sp>
      <p:sp>
        <p:nvSpPr>
          <p:cNvPr id="149" name="Google Shape;149;p18"/>
          <p:cNvSpPr txBox="1"/>
          <p:nvPr/>
        </p:nvSpPr>
        <p:spPr>
          <a:xfrm>
            <a:off x="1152525" y="4770983"/>
            <a:ext cx="418147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Write the scenario in the 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Scenario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field using Gherkin syntax.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rgbClr val="CBD5E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OR</a:t>
            </a:r>
            <a:r>
              <a:rPr lang="en-US" sz="1500" dirty="0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: automatize as regular test and push the results back to JIRA.</a:t>
            </a:r>
            <a:endParaRPr dirty="0"/>
          </a:p>
        </p:txBody>
      </p:sp>
      <p:pic>
        <p:nvPicPr>
          <p:cNvPr id="150" name="Google Shape;150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525" y="303743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1525" y="353273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1525" y="4028033"/>
            <a:ext cx="23812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1525" y="4828133"/>
            <a:ext cx="190500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698402"/>
            <a:ext cx="3486150" cy="272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2925" y="2698402"/>
            <a:ext cx="3486150" cy="272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4825" y="2698402"/>
            <a:ext cx="3486150" cy="272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95475" y="2993677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1559004" y="4041427"/>
            <a:ext cx="1530191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AE6FD"/>
                </a:solidFill>
                <a:latin typeface="Urbanist"/>
                <a:ea typeface="Urbanist"/>
                <a:cs typeface="Urbanist"/>
                <a:sym typeface="Urbanist"/>
              </a:rPr>
              <a:t>User Story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1095375" y="4519463"/>
            <a:ext cx="24574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The requirement. "As a user..."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Managed by the PO.</a:t>
            </a:r>
            <a:endParaRPr/>
          </a:p>
        </p:txBody>
      </p:sp>
      <p:pic>
        <p:nvPicPr>
          <p:cNvPr id="165" name="Google Shape;165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7375" y="2993677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5335905" y="4041427"/>
            <a:ext cx="152019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AE6FD"/>
                </a:solidFill>
                <a:latin typeface="Urbanist"/>
                <a:ea typeface="Urbanist"/>
                <a:cs typeface="Urbanist"/>
                <a:sym typeface="Urbanist"/>
              </a:rPr>
              <a:t>X-ray Test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4962525" y="4519463"/>
            <a:ext cx="22669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The executable spec.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Linked directly to the Story.</a:t>
            </a:r>
            <a:endParaRPr/>
          </a:p>
        </p:txBody>
      </p:sp>
      <p:pic>
        <p:nvPicPr>
          <p:cNvPr id="168" name="Google Shape;168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39275" y="2993677"/>
            <a:ext cx="85725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8822769" y="4041427"/>
            <a:ext cx="2090261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AE6FD"/>
                </a:solidFill>
                <a:latin typeface="Urbanist"/>
                <a:ea typeface="Urbanist"/>
                <a:cs typeface="Urbanist"/>
                <a:sym typeface="Urbanist"/>
              </a:rPr>
              <a:t>Test Execution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8672512" y="4519463"/>
            <a:ext cx="2390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The result of a run.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Determines coverage status.</a:t>
            </a:r>
            <a:endParaRPr/>
          </a:p>
        </p:txBody>
      </p:sp>
      <p:pic>
        <p:nvPicPr>
          <p:cNvPr id="171" name="Google Shape;171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66925" y="3193702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95975" y="3193702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96450" y="3193702"/>
            <a:ext cx="3429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305276" y="1433512"/>
            <a:ext cx="11581447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The JIRA Structure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B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965870"/>
            <a:ext cx="52292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" y="1975395"/>
            <a:ext cx="521017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6381750" y="2188815"/>
            <a:ext cx="5490686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BAE6FD"/>
                </a:solidFill>
                <a:latin typeface="Urbanist"/>
                <a:ea typeface="Urbanist"/>
                <a:cs typeface="Urbanist"/>
                <a:sym typeface="Urbanist"/>
              </a:rPr>
              <a:t>The Loop within a Loop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6381750" y="2666851"/>
            <a:ext cx="52292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While ATDD guides the overall feature behavior, developers use </a:t>
            </a: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TDD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(Test Driven Development) for the implementation details.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6762750" y="3762226"/>
            <a:ext cx="4848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Red: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The X-ray Cucumber test fails initially.</a:t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6762750" y="4257526"/>
            <a:ext cx="48482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Green: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Write just enough code to pass the acceptance criteria.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6762750" y="5057626"/>
            <a:ext cx="48482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Refactor: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 Clean up the code while keeping tests passing.</a:t>
            </a:r>
            <a:endParaRPr/>
          </a:p>
        </p:txBody>
      </p:sp>
      <p:pic>
        <p:nvPicPr>
          <p:cNvPr id="187" name="Google Shape;187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3819376"/>
            <a:ext cx="1428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750" y="4314676"/>
            <a:ext cx="1714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81750" y="5114776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581025" y="1081980"/>
            <a:ext cx="11581447" cy="50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Step 3: Develop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Widescreen</PresentationFormat>
  <Paragraphs>53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Urbanist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Ilídio Oliveira</cp:lastModifiedBy>
  <cp:revision>1</cp:revision>
  <dcterms:modified xsi:type="dcterms:W3CDTF">2025-11-19T12:19:40Z</dcterms:modified>
</cp:coreProperties>
</file>